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13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1" r:id="rId32"/>
    <p:sldId id="310" r:id="rId33"/>
    <p:sldId id="278" r:id="rId34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>
        <p:scale>
          <a:sx n="80" d="100"/>
          <a:sy n="80" d="100"/>
        </p:scale>
        <p:origin x="1937" y="919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5407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anyq2022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CS121 Parallel Computing</a:t>
            </a:r>
          </a:p>
          <a:p>
            <a:pPr eaLnBrk="1" hangingPunct="1"/>
            <a:r>
              <a:rPr lang="en-US" altLang="en-US" dirty="0" smtClean="0"/>
              <a:t>Fall </a:t>
            </a:r>
            <a:r>
              <a:rPr lang="en-US" altLang="en-US" dirty="0" smtClean="0"/>
              <a:t>2023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Fujitsu Fugaku MPP.</a:t>
            </a:r>
          </a:p>
          <a:p>
            <a:pPr lvl="1"/>
            <a:r>
              <a:rPr lang="en-US" smtClean="0"/>
              <a:t>Runs at 442 PFLOPS, about 3M times faster than a workstation.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for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four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/ moderate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128)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AMD EPYC, Intel Xeon, IBM Power.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(10K’s)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Ampere GPU, Intel Xeon Phi, Sunway SW26010Pro.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Graphcore IPU, IBM TrueNorth.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Best supercomputers achieve 50 GFLOPS / W.</a:t>
            </a:r>
          </a:p>
          <a:p>
            <a:pPr marL="9144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6879"/>
              </p:ext>
            </p:extLst>
          </p:nvPr>
        </p:nvGraphicFramePr>
        <p:xfrm>
          <a:off x="1623322" y="4931224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Biannual ranking of fastest 500 supercomputers in the world.</a:t>
            </a:r>
          </a:p>
          <a:p>
            <a:pPr lvl="1"/>
            <a:r>
              <a:rPr lang="en-US" dirty="0" smtClean="0"/>
              <a:t>Speed measured in floating point operations per second.</a:t>
            </a:r>
          </a:p>
          <a:p>
            <a:pPr lvl="1"/>
            <a:r>
              <a:rPr lang="en-US" dirty="0" smtClean="0"/>
              <a:t>Uses high-performance LINPACK to solve a dense linear system Ax = b.</a:t>
            </a:r>
          </a:p>
          <a:p>
            <a:pPr lvl="2"/>
            <a:r>
              <a:rPr lang="en-US" dirty="0" smtClean="0"/>
              <a:t>Compute intensive, but doesn’t stress memory system.</a:t>
            </a:r>
          </a:p>
          <a:p>
            <a:pPr lvl="2"/>
            <a:r>
              <a:rPr lang="en-US" dirty="0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comparison, Intel multicore achieves </a:t>
            </a:r>
            <a:r>
              <a:rPr lang="en-US" dirty="0" smtClean="0"/>
              <a:t>~100 </a:t>
            </a:r>
            <a:r>
              <a:rPr lang="en-US" dirty="0" smtClean="0"/>
              <a:t>GFLOPS / core, and GPU achieves </a:t>
            </a:r>
            <a:r>
              <a:rPr lang="en-US" dirty="0" smtClean="0"/>
              <a:t>~50 </a:t>
            </a:r>
            <a:r>
              <a:rPr lang="en-US" dirty="0" smtClean="0"/>
              <a:t>TFLOPS / </a:t>
            </a:r>
            <a:r>
              <a:rPr lang="en-US" dirty="0" smtClean="0"/>
              <a:t>card.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3025117"/>
            <a:ext cx="8923408" cy="17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6" y="2265529"/>
            <a:ext cx="8511432" cy="26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66" y="1545347"/>
            <a:ext cx="8534088" cy="51826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info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5589" y="1118263"/>
            <a:ext cx="8255000" cy="1977242"/>
          </a:xfrm>
        </p:spPr>
        <p:txBody>
          <a:bodyPr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Instructor</a:t>
            </a:r>
            <a:r>
              <a:rPr lang="en-US" altLang="en-US" sz="1800" dirty="0" smtClean="0">
                <a:solidFill>
                  <a:srgbClr val="0070C0"/>
                </a:solidFill>
              </a:rPr>
              <a:t> 	</a:t>
            </a:r>
            <a:r>
              <a:rPr lang="en-US" altLang="en-US" sz="1800" dirty="0" err="1" smtClean="0"/>
              <a:t>Assoc</a:t>
            </a:r>
            <a:r>
              <a:rPr lang="en-US" altLang="en-US" sz="1800" dirty="0" smtClean="0"/>
              <a:t> Prof Rui FAN </a:t>
            </a:r>
            <a:r>
              <a:rPr lang="zh-CN" altLang="en-US" sz="1800" dirty="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1800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Research 	</a:t>
            </a:r>
            <a:r>
              <a:rPr lang="en-US" altLang="en-US" sz="1800" dirty="0" smtClean="0"/>
              <a:t>Parallel and distributed computing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Contact 	</a:t>
            </a:r>
            <a:r>
              <a:rPr lang="en-US" altLang="en-US" sz="1800" dirty="0" smtClean="0"/>
              <a:t>fanrui@shanghaitech.edu.cn (English please)  	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Office hours 	</a:t>
            </a:r>
            <a:r>
              <a:rPr lang="en-US" altLang="en-US" sz="1800" dirty="0" smtClean="0"/>
              <a:t>Thursdays 4:40-6pm, SIST 1A-504E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TA		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范云潜</a:t>
            </a:r>
            <a:r>
              <a:rPr lang="en-US" altLang="zh-CN" sz="1800" dirty="0" smtClean="0"/>
              <a:t>, </a:t>
            </a:r>
            <a:r>
              <a:rPr lang="en-US" altLang="en-US" sz="1800" dirty="0" smtClean="0">
                <a:hlinkClick r:id="rId2"/>
              </a:rPr>
              <a:t>fanyq2022@shanghaitech.edu.cn</a:t>
            </a:r>
            <a:endParaRPr lang="en-US" altLang="en-US" sz="1800" dirty="0" smtClean="0"/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Recitation 	</a:t>
            </a:r>
            <a:r>
              <a:rPr lang="en-US" altLang="en-US" sz="1800" dirty="0" smtClean="0"/>
              <a:t>TBA 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dirty="0" smtClean="0">
                <a:solidFill>
                  <a:srgbClr val="1503FB"/>
                </a:solidFill>
              </a:rPr>
              <a:t>Website</a:t>
            </a:r>
            <a:r>
              <a:rPr lang="en-US" altLang="en-US" sz="1800" dirty="0" smtClean="0"/>
              <a:t> </a:t>
            </a:r>
            <a:r>
              <a:rPr lang="en-US" altLang="en-US" sz="1800" dirty="0" smtClean="0"/>
              <a:t>	Blackboard and Piazza</a:t>
            </a:r>
          </a:p>
          <a:p>
            <a:pPr indent="-457200">
              <a:spcBef>
                <a:spcPts val="0"/>
              </a:spcBef>
            </a:pPr>
            <a:endParaRPr lang="en-US" altLang="en-US" sz="1800" dirty="0" smtClean="0"/>
          </a:p>
          <a:p>
            <a:pPr indent="-457200">
              <a:spcBef>
                <a:spcPts val="0"/>
              </a:spcBef>
            </a:pPr>
            <a:endParaRPr lang="en-US" altLang="en-US" sz="1800" dirty="0">
              <a:solidFill>
                <a:srgbClr val="1503FB"/>
              </a:solidFill>
            </a:endParaRPr>
          </a:p>
          <a:p>
            <a:pPr indent="-457200">
              <a:spcBef>
                <a:spcPts val="0"/>
              </a:spcBef>
            </a:pPr>
            <a:endParaRPr lang="en-US" altLang="en-US" sz="1800" dirty="0" smtClean="0">
              <a:solidFill>
                <a:srgbClr val="1503F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88121"/>
              </p:ext>
            </p:extLst>
          </p:nvPr>
        </p:nvGraphicFramePr>
        <p:xfrm>
          <a:off x="406405" y="3317063"/>
          <a:ext cx="8331190" cy="321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26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5403272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318998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once every 2 weeks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402686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804766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research paper from suggested reading list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paper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a report 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after 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week 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98889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Programming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it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Tell me your problem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a report and give a 20 minute presentation 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in 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week 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318998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In week 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60572"/>
                  </a:ext>
                </a:extLst>
              </a:tr>
              <a:tr h="37860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285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80" y="1173707"/>
            <a:ext cx="6597840" cy="56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64" y="1247775"/>
            <a:ext cx="7482349" cy="55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Binary search,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47264</TotalTime>
  <Words>1447</Words>
  <Application>Microsoft Office PowerPoint</Application>
  <PresentationFormat>On-screen Show (4:3)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Course info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3415</cp:revision>
  <cp:lastPrinted>2022-09-05T17:13:04Z</cp:lastPrinted>
  <dcterms:created xsi:type="dcterms:W3CDTF">2004-01-06T19:40:29Z</dcterms:created>
  <dcterms:modified xsi:type="dcterms:W3CDTF">2023-09-26T03:14:23Z</dcterms:modified>
</cp:coreProperties>
</file>